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765" r:id="rId2"/>
    <p:sldId id="859" r:id="rId3"/>
    <p:sldId id="878" r:id="rId4"/>
    <p:sldId id="1084" r:id="rId5"/>
    <p:sldId id="1085" r:id="rId6"/>
    <p:sldId id="1086" r:id="rId7"/>
    <p:sldId id="1088" r:id="rId8"/>
    <p:sldId id="1087" r:id="rId9"/>
    <p:sldId id="1089" r:id="rId10"/>
    <p:sldId id="836" r:id="rId11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BCBC"/>
    <a:srgbClr val="082FAC"/>
    <a:srgbClr val="EDEFE5"/>
    <a:srgbClr val="6286F8"/>
    <a:srgbClr val="C8FCCE"/>
    <a:srgbClr val="A0E5FE"/>
    <a:srgbClr val="A4F2FA"/>
    <a:srgbClr val="1D0116"/>
    <a:srgbClr val="46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6374" autoAdjust="0"/>
  </p:normalViewPr>
  <p:slideViewPr>
    <p:cSldViewPr>
      <p:cViewPr varScale="1">
        <p:scale>
          <a:sx n="86" d="100"/>
          <a:sy n="86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78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916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12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478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028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974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51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6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деятельности </a:t>
            </a:r>
            <a:b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Приволжского управления Ростехнадзора </a:t>
            </a:r>
            <a:b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 осуществлении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энергетического надзора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2024 г. 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338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7ECED08-7947-43F3-B66C-5F41CD36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125" y="6203509"/>
            <a:ext cx="6391275" cy="393839"/>
          </a:xfrm>
        </p:spPr>
        <p:txBody>
          <a:bodyPr/>
          <a:lstStyle/>
          <a:p>
            <a:r>
              <a:rPr lang="ru-RU" sz="2000" dirty="0"/>
              <a:t>2025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5DF2D9-F395-441C-A32E-3D187F552E02}"/>
              </a:ext>
            </a:extLst>
          </p:cNvPr>
          <p:cNvSpPr txBox="1"/>
          <p:nvPr/>
        </p:nvSpPr>
        <p:spPr>
          <a:xfrm>
            <a:off x="2051720" y="5175835"/>
            <a:ext cx="46071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Заместитель руководителя 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Бакин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Павел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Александрович</a:t>
            </a:r>
            <a:endParaRPr lang="ru-RU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533348" y="838750"/>
            <a:ext cx="8399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Результаты </a:t>
            </a:r>
            <a:r>
              <a:rPr kumimoji="0" lang="ru-RU" sz="2400" b="1" i="0" u="none" strike="noStrike" kern="1200" cap="all" spc="0" normalizeH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кнд</a:t>
            </a: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за </a:t>
            </a:r>
            <a:r>
              <a:rPr lang="ru-RU" sz="2400" b="1" cap="all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12</a:t>
            </a: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месяцев 2024 года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DF3FD54-F77D-4004-A4D8-E39EA9C28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60172"/>
              </p:ext>
            </p:extLst>
          </p:nvPr>
        </p:nvGraphicFramePr>
        <p:xfrm>
          <a:off x="211455" y="1267568"/>
          <a:ext cx="8703502" cy="382669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166998">
                  <a:extLst>
                    <a:ext uri="{9D8B030D-6E8A-4147-A177-3AD203B41FA5}">
                      <a16:colId xmlns:a16="http://schemas.microsoft.com/office/drawing/2014/main" val="192423138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52349845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21853117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62428921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087060493"/>
                    </a:ext>
                  </a:extLst>
                </a:gridCol>
              </a:tblGrid>
              <a:tr h="486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Татарстан </a:t>
                      </a: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954554"/>
                  </a:ext>
                </a:extLst>
              </a:tr>
              <a:tr h="234454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проверки*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1656161"/>
                  </a:ext>
                </a:extLst>
              </a:tr>
              <a:tr h="282836">
                <a:tc gridSpan="5"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внеплановые проверки по следующим основаниям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2099660"/>
                  </a:ext>
                </a:extLst>
              </a:tr>
              <a:tr h="124716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контролю за исполнением предписаний</a:t>
                      </a:r>
                    </a:p>
                  </a:txBody>
                  <a:tcPr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7672757"/>
                  </a:ext>
                </a:extLst>
              </a:tr>
              <a:tr h="323972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причинению или угрозе причинения вреда (ущерба)</a:t>
                      </a:r>
                    </a:p>
                  </a:txBody>
                  <a:tcPr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6178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поручению Правительства РФ</a:t>
                      </a:r>
                    </a:p>
                  </a:txBody>
                  <a:tcPr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2261317"/>
                  </a:ext>
                </a:extLst>
              </a:tr>
              <a:tr h="51178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привлечением представителей Управления </a:t>
                      </a:r>
                      <a:b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качестве специалистов органами прокуратуры или иными органами</a:t>
                      </a:r>
                    </a:p>
                  </a:txBody>
                  <a:tcPr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3943997"/>
                  </a:ext>
                </a:extLst>
              </a:tr>
              <a:tr h="50454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инициированные обращением заявителя, который выступает в качестве объекта контроля</a:t>
                      </a:r>
                    </a:p>
                  </a:txBody>
                  <a:tcPr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3036259"/>
                  </a:ext>
                </a:extLst>
              </a:tr>
              <a:tr h="352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Выявлено нарушений</a:t>
                      </a:r>
                    </a:p>
                  </a:txBody>
                  <a:tcPr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1383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2032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8440638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FC75198-49C9-4382-959C-491FF66A41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793" y="5523084"/>
            <a:ext cx="8169348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671599"/>
      </p:ext>
    </p:extLst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011" y="939999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400" b="1" kern="1200" cap="all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Аварийность и травматизм за 2024 г</a:t>
            </a:r>
            <a:r>
              <a:rPr lang="ru-RU" sz="2400" b="1" kern="1200" cap="all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10" name="Объект 10">
            <a:extLst>
              <a:ext uri="{FF2B5EF4-FFF2-40B4-BE49-F238E27FC236}">
                <a16:creationId xmlns:a16="http://schemas.microsoft.com/office/drawing/2014/main" id="{86303098-9796-4784-B555-FDF94E368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164734"/>
              </p:ext>
            </p:extLst>
          </p:nvPr>
        </p:nvGraphicFramePr>
        <p:xfrm>
          <a:off x="251677" y="1732086"/>
          <a:ext cx="8568796" cy="16511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8435">
                  <a:extLst>
                    <a:ext uri="{9D8B030D-6E8A-4147-A177-3AD203B41FA5}">
                      <a16:colId xmlns:a16="http://schemas.microsoft.com/office/drawing/2014/main" val="685872065"/>
                    </a:ext>
                  </a:extLst>
                </a:gridCol>
                <a:gridCol w="1364413">
                  <a:extLst>
                    <a:ext uri="{9D8B030D-6E8A-4147-A177-3AD203B41FA5}">
                      <a16:colId xmlns:a16="http://schemas.microsoft.com/office/drawing/2014/main" val="2560654708"/>
                    </a:ext>
                  </a:extLst>
                </a:gridCol>
                <a:gridCol w="1409905">
                  <a:extLst>
                    <a:ext uri="{9D8B030D-6E8A-4147-A177-3AD203B41FA5}">
                      <a16:colId xmlns:a16="http://schemas.microsoft.com/office/drawing/2014/main" val="1720016752"/>
                    </a:ext>
                  </a:extLst>
                </a:gridCol>
                <a:gridCol w="1586138">
                  <a:extLst>
                    <a:ext uri="{9D8B030D-6E8A-4147-A177-3AD203B41FA5}">
                      <a16:colId xmlns:a16="http://schemas.microsoft.com/office/drawing/2014/main" val="2364395621"/>
                    </a:ext>
                  </a:extLst>
                </a:gridCol>
                <a:gridCol w="1409905">
                  <a:extLst>
                    <a:ext uri="{9D8B030D-6E8A-4147-A177-3AD203B41FA5}">
                      <a16:colId xmlns:a16="http://schemas.microsoft.com/office/drawing/2014/main" val="3209032750"/>
                    </a:ext>
                  </a:extLst>
                </a:gridCol>
              </a:tblGrid>
              <a:tr h="476202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endParaRPr kumimoji="0" lang="ru-RU" sz="20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Татарстан 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1303393944"/>
                  </a:ext>
                </a:extLst>
              </a:tr>
              <a:tr h="500632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Аварии</a:t>
                      </a: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1279111352"/>
                  </a:ext>
                </a:extLst>
              </a:tr>
              <a:tr h="674304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Смертельный травматизм</a:t>
                      </a: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3058692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192962"/>
      </p:ext>
    </p:extLst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011" y="939999"/>
            <a:ext cx="7715304" cy="472777"/>
          </a:xfrm>
        </p:spPr>
        <p:txBody>
          <a:bodyPr anchor="t">
            <a:noAutofit/>
          </a:bodyPr>
          <a:lstStyle/>
          <a:p>
            <a:r>
              <a:rPr lang="ru-RU" sz="2400" b="1" kern="1200" cap="all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Профилактические мероприятия за 2024 г.</a:t>
            </a:r>
          </a:p>
        </p:txBody>
      </p:sp>
      <p:graphicFrame>
        <p:nvGraphicFramePr>
          <p:cNvPr id="10" name="Объект 10">
            <a:extLst>
              <a:ext uri="{FF2B5EF4-FFF2-40B4-BE49-F238E27FC236}">
                <a16:creationId xmlns:a16="http://schemas.microsoft.com/office/drawing/2014/main" id="{86303098-9796-4784-B555-FDF94E368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153455"/>
              </p:ext>
            </p:extLst>
          </p:nvPr>
        </p:nvGraphicFramePr>
        <p:xfrm>
          <a:off x="251677" y="1732086"/>
          <a:ext cx="8568796" cy="22611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8435">
                  <a:extLst>
                    <a:ext uri="{9D8B030D-6E8A-4147-A177-3AD203B41FA5}">
                      <a16:colId xmlns:a16="http://schemas.microsoft.com/office/drawing/2014/main" val="685872065"/>
                    </a:ext>
                  </a:extLst>
                </a:gridCol>
                <a:gridCol w="1364413">
                  <a:extLst>
                    <a:ext uri="{9D8B030D-6E8A-4147-A177-3AD203B41FA5}">
                      <a16:colId xmlns:a16="http://schemas.microsoft.com/office/drawing/2014/main" val="2560654708"/>
                    </a:ext>
                  </a:extLst>
                </a:gridCol>
                <a:gridCol w="1409905">
                  <a:extLst>
                    <a:ext uri="{9D8B030D-6E8A-4147-A177-3AD203B41FA5}">
                      <a16:colId xmlns:a16="http://schemas.microsoft.com/office/drawing/2014/main" val="1720016752"/>
                    </a:ext>
                  </a:extLst>
                </a:gridCol>
                <a:gridCol w="1586138">
                  <a:extLst>
                    <a:ext uri="{9D8B030D-6E8A-4147-A177-3AD203B41FA5}">
                      <a16:colId xmlns:a16="http://schemas.microsoft.com/office/drawing/2014/main" val="2364395621"/>
                    </a:ext>
                  </a:extLst>
                </a:gridCol>
                <a:gridCol w="1409905">
                  <a:extLst>
                    <a:ext uri="{9D8B030D-6E8A-4147-A177-3AD203B41FA5}">
                      <a16:colId xmlns:a16="http://schemas.microsoft.com/office/drawing/2014/main" val="3209032750"/>
                    </a:ext>
                  </a:extLst>
                </a:gridCol>
              </a:tblGrid>
              <a:tr h="544786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endParaRPr kumimoji="0" lang="ru-RU" sz="20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Татарстан 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1303393944"/>
                  </a:ext>
                </a:extLst>
              </a:tr>
              <a:tr h="5726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объявление предостережений:</a:t>
                      </a: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145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911135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сфере электроэнергетики</a:t>
                      </a: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116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8692483"/>
                  </a:ext>
                </a:extLst>
              </a:tr>
              <a:tr h="567667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сфере теплоснабжения</a:t>
                      </a: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770985"/>
                  </a:ext>
                </a:extLst>
              </a:tr>
            </a:tbl>
          </a:graphicData>
        </a:graphic>
      </p:graphicFrame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8113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9684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011" y="939999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400" b="1" kern="1200" cap="all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Выдача разрешений на допуск в эксплуатацию за 2024 г.</a:t>
            </a:r>
          </a:p>
        </p:txBody>
      </p:sp>
      <p:graphicFrame>
        <p:nvGraphicFramePr>
          <p:cNvPr id="10" name="Объект 10">
            <a:extLst>
              <a:ext uri="{FF2B5EF4-FFF2-40B4-BE49-F238E27FC236}">
                <a16:creationId xmlns:a16="http://schemas.microsoft.com/office/drawing/2014/main" id="{86303098-9796-4784-B555-FDF94E368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457529"/>
              </p:ext>
            </p:extLst>
          </p:nvPr>
        </p:nvGraphicFramePr>
        <p:xfrm>
          <a:off x="612776" y="1923879"/>
          <a:ext cx="8153400" cy="19335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35288">
                  <a:extLst>
                    <a:ext uri="{9D8B030D-6E8A-4147-A177-3AD203B41FA5}">
                      <a16:colId xmlns:a16="http://schemas.microsoft.com/office/drawing/2014/main" val="68587206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56065470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720016752"/>
                    </a:ext>
                  </a:extLst>
                </a:gridCol>
                <a:gridCol w="1241848">
                  <a:extLst>
                    <a:ext uri="{9D8B030D-6E8A-4147-A177-3AD203B41FA5}">
                      <a16:colId xmlns:a16="http://schemas.microsoft.com/office/drawing/2014/main" val="2364395621"/>
                    </a:ext>
                  </a:extLst>
                </a:gridCol>
              </a:tblGrid>
              <a:tr h="544786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endParaRPr kumimoji="0" lang="ru-RU" sz="20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Татарстан 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1303393944"/>
                  </a:ext>
                </a:extLst>
              </a:tr>
              <a:tr h="442991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Допущено в эксплуатацию новых, реконструированных энергоустановок в сфере электроэнергетики</a:t>
                      </a:r>
                    </a:p>
                  </a:txBody>
                  <a:tcPr marL="9525" marR="9525" marT="9525" marB="0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956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127911135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Допущено в эксплуатацию новых, реконструированных энергоустановок в сфере теплоснабжения</a:t>
                      </a:r>
                    </a:p>
                  </a:txBody>
                  <a:tcPr marL="9525" marR="9525" marT="9525" marB="0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710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</a:t>
                      </a: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3058692483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8669E71-459E-4073-8625-05B5FED967AE}"/>
              </a:ext>
            </a:extLst>
          </p:cNvPr>
          <p:cNvSpPr/>
          <p:nvPr/>
        </p:nvSpPr>
        <p:spPr>
          <a:xfrm>
            <a:off x="612776" y="4836254"/>
            <a:ext cx="815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Едином портале государственных и муниципальных услуг (функций) государственная услуга «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разрешений на допуск в эксплуатацию </a:t>
            </a:r>
            <a:r>
              <a:rPr lang="ru-RU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энергопринимающих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</a:t>
            </a:r>
            <a:r>
              <a:rPr lang="ru-RU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теплопотребляющих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доступна по следующей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https://www.gosuslugi.ru/519082/1/form</a:t>
            </a:r>
          </a:p>
        </p:txBody>
      </p:sp>
    </p:spTree>
    <p:extLst>
      <p:ext uri="{BB962C8B-B14F-4D97-AF65-F5344CB8AC3E}">
        <p14:creationId xmlns:p14="http://schemas.microsoft.com/office/powerpoint/2010/main" val="810470842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011" y="939999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ЗНАНИЙ НОРМ И ПРАВИЛ 202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ГОДУ</a:t>
            </a:r>
            <a:br>
              <a:rPr lang="ru-RU" sz="2000" b="1" cap="all" dirty="0">
                <a:effectLst/>
                <a:latin typeface="Calibri" panose="020F0502020204030204" pitchFamily="34" charset="0"/>
              </a:rPr>
            </a:br>
            <a:endParaRPr lang="ru-RU" sz="2000" b="1" cap="all" dirty="0"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10" name="Объект 10">
            <a:extLst>
              <a:ext uri="{FF2B5EF4-FFF2-40B4-BE49-F238E27FC236}">
                <a16:creationId xmlns:a16="http://schemas.microsoft.com/office/drawing/2014/main" id="{86303098-9796-4784-B555-FDF94E368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298023"/>
              </p:ext>
            </p:extLst>
          </p:nvPr>
        </p:nvGraphicFramePr>
        <p:xfrm>
          <a:off x="763825" y="1556792"/>
          <a:ext cx="7272808" cy="3421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5925">
                  <a:extLst>
                    <a:ext uri="{9D8B030D-6E8A-4147-A177-3AD203B41FA5}">
                      <a16:colId xmlns:a16="http://schemas.microsoft.com/office/drawing/2014/main" val="685872065"/>
                    </a:ext>
                  </a:extLst>
                </a:gridCol>
                <a:gridCol w="1242466">
                  <a:extLst>
                    <a:ext uri="{9D8B030D-6E8A-4147-A177-3AD203B41FA5}">
                      <a16:colId xmlns:a16="http://schemas.microsoft.com/office/drawing/2014/main" val="256065470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72001675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364395621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1030139631"/>
                    </a:ext>
                  </a:extLst>
                </a:gridCol>
              </a:tblGrid>
              <a:tr h="5447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78" marR="8078" marT="8078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по Управлению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3393944"/>
                  </a:ext>
                </a:extLst>
              </a:tr>
              <a:tr h="572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Проведена </a:t>
                      </a:r>
                    </a:p>
                    <a:p>
                      <a:pPr algn="l" font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проверка знаний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911135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смогли пройти </a:t>
                      </a:r>
                      <a:b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проверку знаний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869248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явились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391503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заявлений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12083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них через ЕПГУ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4498202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8669E71-459E-4073-8625-05B5FED967AE}"/>
              </a:ext>
            </a:extLst>
          </p:cNvPr>
          <p:cNvSpPr/>
          <p:nvPr/>
        </p:nvSpPr>
        <p:spPr>
          <a:xfrm>
            <a:off x="323529" y="5170396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Едином портале государственных и муниципальных услуг (функций) государственная услуга «</a:t>
            </a:r>
            <a:r>
              <a:rPr lang="ru-RU" sz="18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 готовности работников к выполнению трудовых функций в сфере электроэнергетики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доступна по следующей ссылке 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https://www.gosuslugi.ru/610096/1/form</a:t>
            </a:r>
          </a:p>
        </p:txBody>
      </p:sp>
    </p:spTree>
    <p:extLst>
      <p:ext uri="{BB962C8B-B14F-4D97-AF65-F5344CB8AC3E}">
        <p14:creationId xmlns:p14="http://schemas.microsoft.com/office/powerpoint/2010/main" val="3085326145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011" y="939999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0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Согласование границ охранных зон</a:t>
            </a:r>
            <a:endParaRPr lang="ru-RU" sz="2000" b="1" cap="all" dirty="0"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10" name="Объект 10">
            <a:extLst>
              <a:ext uri="{FF2B5EF4-FFF2-40B4-BE49-F238E27FC236}">
                <a16:creationId xmlns:a16="http://schemas.microsoft.com/office/drawing/2014/main" id="{86303098-9796-4784-B555-FDF94E368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726463"/>
              </p:ext>
            </p:extLst>
          </p:nvPr>
        </p:nvGraphicFramePr>
        <p:xfrm>
          <a:off x="467544" y="1556792"/>
          <a:ext cx="7569090" cy="24200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79049">
                  <a:extLst>
                    <a:ext uri="{9D8B030D-6E8A-4147-A177-3AD203B41FA5}">
                      <a16:colId xmlns:a16="http://schemas.microsoft.com/office/drawing/2014/main" val="685872065"/>
                    </a:ext>
                  </a:extLst>
                </a:gridCol>
                <a:gridCol w="1293082">
                  <a:extLst>
                    <a:ext uri="{9D8B030D-6E8A-4147-A177-3AD203B41FA5}">
                      <a16:colId xmlns:a16="http://schemas.microsoft.com/office/drawing/2014/main" val="2560654708"/>
                    </a:ext>
                  </a:extLst>
                </a:gridCol>
                <a:gridCol w="1199064">
                  <a:extLst>
                    <a:ext uri="{9D8B030D-6E8A-4147-A177-3AD203B41FA5}">
                      <a16:colId xmlns:a16="http://schemas.microsoft.com/office/drawing/2014/main" val="1720016752"/>
                    </a:ext>
                  </a:extLst>
                </a:gridCol>
                <a:gridCol w="1199064">
                  <a:extLst>
                    <a:ext uri="{9D8B030D-6E8A-4147-A177-3AD203B41FA5}">
                      <a16:colId xmlns:a16="http://schemas.microsoft.com/office/drawing/2014/main" val="2364395621"/>
                    </a:ext>
                  </a:extLst>
                </a:gridCol>
                <a:gridCol w="1498831">
                  <a:extLst>
                    <a:ext uri="{9D8B030D-6E8A-4147-A177-3AD203B41FA5}">
                      <a16:colId xmlns:a16="http://schemas.microsoft.com/office/drawing/2014/main" val="1030139631"/>
                    </a:ext>
                  </a:extLst>
                </a:gridCol>
              </a:tblGrid>
              <a:tr h="5447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78" marR="8078" marT="8078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по Управлению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3393944"/>
                  </a:ext>
                </a:extLst>
              </a:tr>
              <a:tr h="5726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Принято решений о согласовании границ охранных зон</a:t>
                      </a:r>
                    </a:p>
                  </a:txBody>
                  <a:tcPr marL="9525" marR="9525" marT="9525" marB="0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911135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Принято решений об отказе  согласовании границ охранных зон</a:t>
                      </a:r>
                    </a:p>
                  </a:txBody>
                  <a:tcPr marL="9525" marR="9525" marT="9525" marB="0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869248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принято заявлений 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3915030"/>
                  </a:ext>
                </a:extLst>
              </a:tr>
            </a:tbl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D6C7F6D-5E84-4B5F-BF5A-0A6FBE981E37}"/>
              </a:ext>
            </a:extLst>
          </p:cNvPr>
          <p:cNvSpPr/>
          <p:nvPr/>
        </p:nvSpPr>
        <p:spPr>
          <a:xfrm>
            <a:off x="467545" y="4797152"/>
            <a:ext cx="8151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Основными замечаниями явились некомплектность и неправильное оформление заявительных документов.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8755538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011" y="939999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000" b="1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</a:t>
            </a:r>
            <a:r>
              <a:rPr lang="ru-RU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ЕЖУТОЧНЫЕ ИТОГИ ПРОХОЖДЕНИЯ </a:t>
            </a:r>
            <a:br>
              <a:rPr lang="en-US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ОСЕННЕ-ЗИМНЕГО ПЕРИОДА 2024/2025 г. </a:t>
            </a:r>
            <a:br>
              <a:rPr lang="ru-RU" sz="2000" b="1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cap="all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10">
            <a:extLst>
              <a:ext uri="{FF2B5EF4-FFF2-40B4-BE49-F238E27FC236}">
                <a16:creationId xmlns:a16="http://schemas.microsoft.com/office/drawing/2014/main" id="{86303098-9796-4784-B555-FDF94E368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775491"/>
              </p:ext>
            </p:extLst>
          </p:nvPr>
        </p:nvGraphicFramePr>
        <p:xfrm>
          <a:off x="154864" y="1732087"/>
          <a:ext cx="8834272" cy="29459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15837">
                  <a:extLst>
                    <a:ext uri="{9D8B030D-6E8A-4147-A177-3AD203B41FA5}">
                      <a16:colId xmlns:a16="http://schemas.microsoft.com/office/drawing/2014/main" val="685872065"/>
                    </a:ext>
                  </a:extLst>
                </a:gridCol>
                <a:gridCol w="995992">
                  <a:extLst>
                    <a:ext uri="{9D8B030D-6E8A-4147-A177-3AD203B41FA5}">
                      <a16:colId xmlns:a16="http://schemas.microsoft.com/office/drawing/2014/main" val="2560654708"/>
                    </a:ext>
                  </a:extLst>
                </a:gridCol>
                <a:gridCol w="924849">
                  <a:extLst>
                    <a:ext uri="{9D8B030D-6E8A-4147-A177-3AD203B41FA5}">
                      <a16:colId xmlns:a16="http://schemas.microsoft.com/office/drawing/2014/main" val="1720016752"/>
                    </a:ext>
                  </a:extLst>
                </a:gridCol>
                <a:gridCol w="995992">
                  <a:extLst>
                    <a:ext uri="{9D8B030D-6E8A-4147-A177-3AD203B41FA5}">
                      <a16:colId xmlns:a16="http://schemas.microsoft.com/office/drawing/2014/main" val="2364395621"/>
                    </a:ext>
                  </a:extLst>
                </a:gridCol>
                <a:gridCol w="924849">
                  <a:extLst>
                    <a:ext uri="{9D8B030D-6E8A-4147-A177-3AD203B41FA5}">
                      <a16:colId xmlns:a16="http://schemas.microsoft.com/office/drawing/2014/main" val="1822217073"/>
                    </a:ext>
                  </a:extLst>
                </a:gridCol>
                <a:gridCol w="995992">
                  <a:extLst>
                    <a:ext uri="{9D8B030D-6E8A-4147-A177-3AD203B41FA5}">
                      <a16:colId xmlns:a16="http://schemas.microsoft.com/office/drawing/2014/main" val="3256212727"/>
                    </a:ext>
                  </a:extLst>
                </a:gridCol>
                <a:gridCol w="1280561">
                  <a:extLst>
                    <a:ext uri="{9D8B030D-6E8A-4147-A177-3AD203B41FA5}">
                      <a16:colId xmlns:a16="http://schemas.microsoft.com/office/drawing/2014/main" val="246507694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943579683"/>
                    </a:ext>
                  </a:extLst>
                </a:gridCol>
              </a:tblGrid>
              <a:tr h="5447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</a:t>
                      </a:r>
                    </a:p>
                  </a:txBody>
                  <a:tcPr marL="5004" marR="5004" marT="5004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Проверено ТСО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Подписан акт готовности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Выявлено нарушений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Подлежат проверке МО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Паспорта готовности МО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Обратились после 15 ноября 2024 г.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Акты готовности после 15 ноября 2024 г.</a:t>
                      </a:r>
                    </a:p>
                  </a:txBody>
                  <a:tcPr marL="5004" marR="5004" marT="5004" marB="0" anchor="ctr"/>
                </a:tc>
                <a:extLst>
                  <a:ext uri="{0D108BD9-81ED-4DB2-BD59-A6C34878D82A}">
                    <a16:rowId xmlns:a16="http://schemas.microsoft.com/office/drawing/2014/main" val="1303393944"/>
                  </a:ext>
                </a:extLst>
              </a:tr>
              <a:tr h="5726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marL="5004" marR="5004" marT="5004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142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141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911135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marL="5004" marR="5004" marT="5004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869248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marL="5004" marR="5004" marT="5004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391503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5004" marR="5004" marT="5004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sng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sng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sng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sng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sng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sng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sng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1208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612211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1A354E-63A5-4CAE-8D81-1BC0A04A4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6719-E1EF-4585-A0C9-5E3C3D1A8013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B0A8B18-E4AE-4D2C-AC35-6CE44E866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747" y="138697"/>
            <a:ext cx="7772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kumimoji="1" lang="ru-RU" sz="1600" b="1" ker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ker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ker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kern="0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id="{D9F798DF-1B10-4D5E-B5CD-F552C6BD55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Рисунок 23">
            <a:extLst>
              <a:ext uri="{FF2B5EF4-FFF2-40B4-BE49-F238E27FC236}">
                <a16:creationId xmlns:a16="http://schemas.microsoft.com/office/drawing/2014/main" id="{D63432CA-5E16-48A2-B7BD-7B3AE22155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BCD1EAF-F18E-4413-9830-FEC483DE2EB8}"/>
              </a:ext>
            </a:extLst>
          </p:cNvPr>
          <p:cNvSpPr txBox="1">
            <a:spLocks/>
          </p:cNvSpPr>
          <p:nvPr/>
        </p:nvSpPr>
        <p:spPr bwMode="auto">
          <a:xfrm>
            <a:off x="875011" y="939999"/>
            <a:ext cx="7715304" cy="476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НПА</a:t>
            </a:r>
            <a:endParaRPr lang="ru-RU" sz="2000" b="1" kern="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F2810D-81BB-4D43-9280-73A801468CE7}"/>
              </a:ext>
            </a:extLst>
          </p:cNvPr>
          <p:cNvSpPr txBox="1"/>
          <p:nvPr/>
        </p:nvSpPr>
        <p:spPr>
          <a:xfrm>
            <a:off x="251520" y="1403153"/>
            <a:ext cx="87395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01.03.2025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изменения в Федеральный закон «О теплоснабжении»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27.07.2010 № 190-ФЗ</a:t>
            </a:r>
          </a:p>
          <a:p>
            <a:pPr marL="342900" indent="-342900" algn="just">
              <a:buAutoNum type="arabicPeriod"/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энергетики РФ от 13 ноября 2024 г. № 2234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обеспечения готовности к отопительному периоду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порядка проведения оценки обеспечения готовности к отопительному периоду»</a:t>
            </a:r>
          </a:p>
        </p:txBody>
      </p:sp>
    </p:spTree>
    <p:extLst>
      <p:ext uri="{BB962C8B-B14F-4D97-AF65-F5344CB8AC3E}">
        <p14:creationId xmlns:p14="http://schemas.microsoft.com/office/powerpoint/2010/main" val="1988101765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73393</TotalTime>
  <Words>690</Words>
  <Application>Microsoft Office PowerPoint</Application>
  <PresentationFormat>Экран (4:3)</PresentationFormat>
  <Paragraphs>224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Профилактические мероприятия за 2024 г.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Приёмная Игонова</cp:lastModifiedBy>
  <cp:revision>3027</cp:revision>
  <cp:lastPrinted>2021-04-02T07:24:06Z</cp:lastPrinted>
  <dcterms:created xsi:type="dcterms:W3CDTF">2000-02-02T11:29:10Z</dcterms:created>
  <dcterms:modified xsi:type="dcterms:W3CDTF">2025-02-28T05:53:32Z</dcterms:modified>
</cp:coreProperties>
</file>